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Cameron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30af8b1a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30af8b1a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2b111e729_1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d2b111e72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3fdce56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3fdce56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4faef83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d4faef83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Cameron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faef83e3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d4faef83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4faef83e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4faef83e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faef83e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faef83e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faef83e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faef83e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4faef83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4faef83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4faef83e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4faef83e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a221db0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a221db0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a0ac2d5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a0ac2d5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a0ac2d5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a0ac2d5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a8749d1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a8749d1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4faef83e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d4faef83e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Cameron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faef83e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faef83e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4faef83e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d4faef83e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4faef83e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4faef83e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Brittany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4faef83e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4faef83e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8f0a4d8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8f0a4d8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8f0a4d84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8f0a4d84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Cameron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Brittany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b0ac7804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b0ac780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Brittany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4faef83e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d4faef83e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Brittany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b0ac7804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b0ac7804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Brittany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Valentina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30af8b1a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30af8b1a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6AA84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F0XueiD3eb0zzGVRfX4C9HHoFXJMfSZT/view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hebalancesmb.com/best-time-to-post-on-facebook-for-maximum-exposure-2531470" TargetMode="External"/><Relationship Id="rId4" Type="http://schemas.openxmlformats.org/officeDocument/2006/relationships/hyperlink" Target="https://sproutsocial.com/insights/facebook-stats-for-marketers/" TargetMode="External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1529550" y="799638"/>
            <a:ext cx="60849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4100"/>
              <a:t>Recovery Café San José</a:t>
            </a:r>
            <a:endParaRPr b="1" sz="4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4100"/>
              <a:t>Final Presentation </a:t>
            </a:r>
            <a:endParaRPr b="1" sz="4100"/>
          </a:p>
        </p:txBody>
      </p:sp>
      <p:sp>
        <p:nvSpPr>
          <p:cNvPr id="68" name="Google Shape;68;p13"/>
          <p:cNvSpPr txBox="1"/>
          <p:nvPr/>
        </p:nvSpPr>
        <p:spPr>
          <a:xfrm>
            <a:off x="1250700" y="2249000"/>
            <a:ext cx="664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Processes, Results, &amp; Recommendations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2100" y="3812400"/>
            <a:ext cx="1051900" cy="13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3352500" y="3265950"/>
            <a:ext cx="243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Cameron Kemske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Brittany Prock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Valentina Estrada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59500" y="6814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Posting Schedule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4">
            <a:alphaModFix/>
          </a:blip>
          <a:srcRect b="40826" l="2629" r="3128" t="8139"/>
          <a:stretch/>
        </p:blipFill>
        <p:spPr>
          <a:xfrm>
            <a:off x="1523225" y="1742325"/>
            <a:ext cx="5894674" cy="33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1308625" y="681400"/>
            <a:ext cx="63969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Instagram Posting Schedule 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41337" l="2879" r="3002" t="7916"/>
          <a:stretch/>
        </p:blipFill>
        <p:spPr>
          <a:xfrm>
            <a:off x="1564950" y="1730750"/>
            <a:ext cx="5884249" cy="335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1545000" y="724075"/>
            <a:ext cx="60540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 Results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60950" y="17705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Results: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Unable to track social media analytics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Recommendations: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Two to three week social media campaigns to promote events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Use recommended posting </a:t>
            </a:r>
            <a:r>
              <a:rPr lang="en" sz="1700">
                <a:solidFill>
                  <a:srgbClr val="000000"/>
                </a:solidFill>
              </a:rPr>
              <a:t>schedule</a:t>
            </a:r>
            <a:r>
              <a:rPr lang="en" sz="1700">
                <a:solidFill>
                  <a:srgbClr val="000000"/>
                </a:solidFill>
              </a:rPr>
              <a:t> for future campaigns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Use data from phase 1 and 2 to create future posts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17800" y="1340600"/>
            <a:ext cx="87084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5000"/>
              <a:t>Phase 4</a:t>
            </a:r>
            <a:endParaRPr b="1" sz="5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5000"/>
              <a:t>New Web Page Design</a:t>
            </a:r>
            <a:endParaRPr b="1" sz="5000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type="title"/>
          </p:nvPr>
        </p:nvSpPr>
        <p:spPr>
          <a:xfrm>
            <a:off x="1373550" y="678800"/>
            <a:ext cx="63969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Web </a:t>
            </a:r>
            <a:r>
              <a:rPr lang="en"/>
              <a:t>Page</a:t>
            </a:r>
            <a:r>
              <a:rPr lang="en"/>
              <a:t> Design Package</a:t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362700" y="1897675"/>
            <a:ext cx="84186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Objective: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Create a comprehensive and concise document package of the various marketing techniques we used throughout our development of the video testimonials to aid with immediate implementation of those video assets.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Deliverables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Editing Guidelines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Opaque Watermark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Pool of Questions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Title and Description Text Document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Web Page Design Files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Guidelines 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919350" y="1970925"/>
            <a:ext cx="33999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Example of Transition and Text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5039825" y="1970925"/>
            <a:ext cx="33999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Example of Watermark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175" name="Google Shape;175;p27" title="Transition #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351" y="2633354"/>
            <a:ext cx="3399899" cy="191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4975" y="2411138"/>
            <a:ext cx="3149601" cy="23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 of Questions 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263625" y="2265450"/>
            <a:ext cx="2366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Four Question Pools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Ms. Carreras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Mr.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Detering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Mr. Peralez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Jane Doe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2488300" y="2265450"/>
            <a:ext cx="30780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Five Questions Total for Each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Explanation/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Reasoning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behind asking that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specific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question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5663725" y="2265450"/>
            <a:ext cx="35334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Examples of Follow-up Questions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Can you give an example?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 did that make you feel?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 were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thinking when that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happened?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Titles &amp; Description </a:t>
            </a:r>
            <a:r>
              <a:rPr lang="en"/>
              <a:t>Document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84900" y="1789475"/>
            <a:ext cx="8824800" cy="19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Main Components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Title text for each web page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Description text for each web page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Summaries for each of the interviewees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All text is subject to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change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based on current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branding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objectives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. This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aims at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providing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a template for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quick implementation.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 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Testimonial</a:t>
            </a:r>
            <a:r>
              <a:rPr lang="en"/>
              <a:t> Page 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2181900" y="420425"/>
            <a:ext cx="4780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Meet the Team</a:t>
            </a:r>
            <a:endParaRPr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529" y="1883175"/>
            <a:ext cx="1696749" cy="208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575" y="1871875"/>
            <a:ext cx="1715175" cy="210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050" y="1871850"/>
            <a:ext cx="1715175" cy="210855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1013750" y="4053775"/>
            <a:ext cx="2238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Cameron Kemske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Project Lead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473013" y="4053775"/>
            <a:ext cx="223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Valentina Estrada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Communication Liaison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5941488" y="4053775"/>
            <a:ext cx="223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Brittany Prock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Copy Editor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Example Page 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Example Page Cont.  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Web Pages 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471900" y="1919075"/>
            <a:ext cx="8222100" cy="31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Board &amp; Staff Page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Title Text: </a:t>
            </a:r>
            <a:r>
              <a:rPr lang="en">
                <a:solidFill>
                  <a:srgbClr val="000000"/>
                </a:solidFill>
              </a:rPr>
              <a:t>Meet the backbone of our organization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Background Image: </a:t>
            </a:r>
            <a:r>
              <a:rPr lang="en">
                <a:solidFill>
                  <a:srgbClr val="000000"/>
                </a:solidFill>
              </a:rPr>
              <a:t>Board</a:t>
            </a:r>
            <a:r>
              <a:rPr lang="en">
                <a:solidFill>
                  <a:srgbClr val="000000"/>
                </a:solidFill>
              </a:rPr>
              <a:t> meeting or staff </a:t>
            </a:r>
            <a:r>
              <a:rPr lang="en">
                <a:solidFill>
                  <a:srgbClr val="000000"/>
                </a:solidFill>
              </a:rPr>
              <a:t>engaging</a:t>
            </a:r>
            <a:r>
              <a:rPr lang="en">
                <a:solidFill>
                  <a:srgbClr val="000000"/>
                </a:solidFill>
              </a:rPr>
              <a:t> in work-related </a:t>
            </a:r>
            <a:r>
              <a:rPr lang="en">
                <a:solidFill>
                  <a:srgbClr val="000000"/>
                </a:solidFill>
              </a:rPr>
              <a:t>activities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Supporter Page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Title Text: </a:t>
            </a:r>
            <a:r>
              <a:rPr lang="en">
                <a:solidFill>
                  <a:srgbClr val="000000"/>
                </a:solidFill>
              </a:rPr>
              <a:t>Meet the amazing individuals whose generosity continues our great work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Background Image: 2019 In-Person Closing the Gap </a:t>
            </a:r>
            <a:r>
              <a:rPr lang="en">
                <a:solidFill>
                  <a:srgbClr val="000000"/>
                </a:solidFill>
              </a:rPr>
              <a:t>Fundraising</a:t>
            </a:r>
            <a:r>
              <a:rPr lang="en">
                <a:solidFill>
                  <a:srgbClr val="000000"/>
                </a:solidFill>
              </a:rPr>
              <a:t> Event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217800" y="776400"/>
            <a:ext cx="87084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5000"/>
              <a:t>Corporate Outreach Results </a:t>
            </a:r>
            <a:endParaRPr b="1" sz="5000"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Strategy</a:t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0" y="1618250"/>
            <a:ext cx="7170300" cy="3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Insights from Cisco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“Success through data”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“Alignment of key services and mission”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Metrics to use 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Total </a:t>
            </a:r>
            <a:r>
              <a:rPr lang="en" sz="1500">
                <a:solidFill>
                  <a:srgbClr val="000000"/>
                </a:solidFill>
              </a:rPr>
              <a:t>Training</a:t>
            </a:r>
            <a:r>
              <a:rPr lang="en" sz="1500">
                <a:solidFill>
                  <a:srgbClr val="000000"/>
                </a:solidFill>
              </a:rPr>
              <a:t> Time Conducted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Average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sz="1500">
                <a:solidFill>
                  <a:srgbClr val="000000"/>
                </a:solidFill>
              </a:rPr>
              <a:t>Training</a:t>
            </a:r>
            <a:r>
              <a:rPr lang="en" sz="1500">
                <a:solidFill>
                  <a:srgbClr val="000000"/>
                </a:solidFill>
              </a:rPr>
              <a:t> Time Per Member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Employment Secured After Recovery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Where is the </a:t>
            </a:r>
            <a:r>
              <a:rPr b="1" lang="en" sz="1500">
                <a:solidFill>
                  <a:srgbClr val="000000"/>
                </a:solidFill>
              </a:rPr>
              <a:t>value?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These organizations are focused on “long term recovery” for the Bay Area food industry.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Restaurant industry is seeing a shortage of employees after the pandemic. 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y Area Hospitality Coalition - Latest Updates | Facebook"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6400" y="2088750"/>
            <a:ext cx="1194250" cy="119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C the Bay: Restaurant Opportunities Center Bay Area - About | Facebook" id="244" name="Google Shape;2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6400" y="3856900"/>
            <a:ext cx="1285150" cy="12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6448425" y="1729225"/>
            <a:ext cx="29811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Bay Area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Hospitality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Coalition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6086700" y="3397125"/>
            <a:ext cx="3057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Restaurant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Opportunities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Center - Bay Area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17800" y="776400"/>
            <a:ext cx="87084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5000"/>
              <a:t>Project Wrap-up</a:t>
            </a:r>
            <a:endParaRPr b="1" sz="5000"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081450" y="509400"/>
            <a:ext cx="2981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Creation </a:t>
            </a:r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460950" y="1756000"/>
            <a:ext cx="8222100" cy="3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Aside from our tangible deliverables, the goal of this project was to create </a:t>
            </a:r>
            <a:r>
              <a:rPr b="1" lang="en" sz="1700">
                <a:solidFill>
                  <a:srgbClr val="000000"/>
                </a:solidFill>
              </a:rPr>
              <a:t>value</a:t>
            </a:r>
            <a:r>
              <a:rPr lang="en" sz="1700">
                <a:solidFill>
                  <a:srgbClr val="000000"/>
                </a:solidFill>
              </a:rPr>
              <a:t> that extends beyond this semester and beyond San Jose.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How have we created value?</a:t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2 of our testimonials were shown during RCSJ’s annual Closing the Gap event to 100+ supporters that raised close to $10,000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An abridged version of our final report and a formal presentation will be delivered to Recovery Cafe Santa Cruz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Opportunity to have our final report and other deliverables showcased in the Recovery Cafe Library for locations across the country to utilize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2880300" y="596750"/>
            <a:ext cx="3383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460950" y="1932850"/>
            <a:ext cx="8222100" cy="31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Cameron:</a:t>
            </a:r>
            <a:r>
              <a:rPr lang="en" sz="1700">
                <a:solidFill>
                  <a:srgbClr val="000000"/>
                </a:solidFill>
              </a:rPr>
              <a:t>  “</a:t>
            </a:r>
            <a:r>
              <a:rPr lang="en" sz="1700">
                <a:solidFill>
                  <a:srgbClr val="000000"/>
                </a:solidFill>
              </a:rPr>
              <a:t>Consulting</a:t>
            </a:r>
            <a:r>
              <a:rPr lang="en" sz="1700">
                <a:solidFill>
                  <a:srgbClr val="000000"/>
                </a:solidFill>
              </a:rPr>
              <a:t> is all about adding value that moves </a:t>
            </a:r>
            <a:r>
              <a:rPr lang="en" sz="1700">
                <a:solidFill>
                  <a:srgbClr val="000000"/>
                </a:solidFill>
              </a:rPr>
              <a:t>with</a:t>
            </a:r>
            <a:r>
              <a:rPr lang="en" sz="1700">
                <a:solidFill>
                  <a:srgbClr val="000000"/>
                </a:solidFill>
              </a:rPr>
              <a:t> the current momentum of the </a:t>
            </a:r>
            <a:r>
              <a:rPr lang="en" sz="1700">
                <a:solidFill>
                  <a:srgbClr val="000000"/>
                </a:solidFill>
              </a:rPr>
              <a:t>client.” - Andy Cunningham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Brittany:</a:t>
            </a:r>
            <a:r>
              <a:rPr lang="en" sz="1700">
                <a:solidFill>
                  <a:srgbClr val="000000"/>
                </a:solidFill>
              </a:rPr>
              <a:t> Be </a:t>
            </a:r>
            <a:r>
              <a:rPr lang="en" sz="1700">
                <a:solidFill>
                  <a:srgbClr val="000000"/>
                </a:solidFill>
              </a:rPr>
              <a:t>persistent</a:t>
            </a:r>
            <a:r>
              <a:rPr lang="en" sz="1700">
                <a:solidFill>
                  <a:srgbClr val="000000"/>
                </a:solidFill>
              </a:rPr>
              <a:t> in asking for resources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Valentina:</a:t>
            </a:r>
            <a:r>
              <a:rPr lang="en" sz="1700">
                <a:solidFill>
                  <a:srgbClr val="000000"/>
                </a:solidFill>
              </a:rPr>
              <a:t> Long-term focus rather than short-term focus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242325" y="1590000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Thank You!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Questions?</a:t>
            </a:r>
            <a:endParaRPr b="1" sz="5000"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442950" y="585825"/>
            <a:ext cx="2258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471900" y="1919075"/>
            <a:ext cx="8222100" cy="30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Cooper, P. (2021, April 07). The best time to post on Instagram in 2021, according to experts. Retrieved from https://blog.hootsuite.com/best-time-to-post-on-instagram/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Edmondson, B. (n.d.). The Best Time to Post on Facebook for Maximum Exposure. Retrieved from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https://www.thebalancesmb.com/best-time-to-post-on-facebook-for-maximum-exposure-2531470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Facebook stats to guide your 2021 Facebook strategy. (2021, February 17). Retrieved from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https://sproutsocial.com/insights/facebook-stats-for-marketers/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Picchi, A. (2021, April 30). </a:t>
            </a: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Restaurants face new COVID-19 challenge: Finding enough workers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CBS News.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Retrieved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https://www.cbsnews.com/news/restaurants-covid-19-worker-shortage/.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Gebreyesus, R. (2020, April 14). </a:t>
            </a: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Bay Area Organizations Helping the Local Food Industry During the Coronavirus Pandemic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KQED.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Retrieved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https://www.kqed.org/bayareabites/136828/bay-area-organizations-helping-the-local-food-industry.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181900" y="493700"/>
            <a:ext cx="4780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Overview of Presentation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0" y="1712100"/>
            <a:ext cx="9144000" cy="3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Project Scope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How can we use marketing </a:t>
            </a:r>
            <a:r>
              <a:rPr lang="en" sz="1700">
                <a:solidFill>
                  <a:srgbClr val="000000"/>
                </a:solidFill>
              </a:rPr>
              <a:t>strategies</a:t>
            </a:r>
            <a:r>
              <a:rPr lang="en" sz="1700">
                <a:solidFill>
                  <a:srgbClr val="000000"/>
                </a:solidFill>
              </a:rPr>
              <a:t> to boost </a:t>
            </a:r>
            <a:r>
              <a:rPr lang="en" sz="1700">
                <a:solidFill>
                  <a:srgbClr val="000000"/>
                </a:solidFill>
              </a:rPr>
              <a:t>awareness</a:t>
            </a:r>
            <a:r>
              <a:rPr lang="en" sz="1700">
                <a:solidFill>
                  <a:srgbClr val="000000"/>
                </a:solidFill>
              </a:rPr>
              <a:t> of RCSJ?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Phase 1 &amp; 2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Data Collection 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Phase 3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Testimonial Creation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Phase 4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Social Media Campaign for </a:t>
            </a:r>
            <a:r>
              <a:rPr lang="en" sz="1700">
                <a:solidFill>
                  <a:srgbClr val="000000"/>
                </a:solidFill>
              </a:rPr>
              <a:t>Fundraising</a:t>
            </a:r>
            <a:r>
              <a:rPr lang="en" sz="1700">
                <a:solidFill>
                  <a:srgbClr val="000000"/>
                </a:solidFill>
              </a:rPr>
              <a:t> Event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Web Page Design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 Conclusion 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1956000" y="1091550"/>
            <a:ext cx="52320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5000"/>
              <a:t>Phase 1 &amp; 2 </a:t>
            </a:r>
            <a:endParaRPr sz="50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1162950" y="2055900"/>
            <a:ext cx="6818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n" sz="5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Initial Research &amp;   Data Confirmation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160200" y="1785925"/>
            <a:ext cx="88236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Phase 1 Objective:</a:t>
            </a:r>
            <a:r>
              <a:rPr lang="en" sz="1700">
                <a:solidFill>
                  <a:srgbClr val="000000"/>
                </a:solidFill>
              </a:rPr>
              <a:t> determine common motivators for financial support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Phase 1 Results: </a:t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Interviewed 26 previous RCSJ supporters &amp; 3 Cisco employees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Impromptu corporate strategy research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Phase 2 Objective:</a:t>
            </a:r>
            <a:r>
              <a:rPr lang="en" sz="1700">
                <a:solidFill>
                  <a:srgbClr val="000000"/>
                </a:solidFill>
              </a:rPr>
              <a:t> confirm most common responses from Phase 1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Phase 2 Results:</a:t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Clean and safe refuge, </a:t>
            </a:r>
            <a:r>
              <a:rPr lang="en" sz="1700">
                <a:solidFill>
                  <a:srgbClr val="000000"/>
                </a:solidFill>
              </a:rPr>
              <a:t>island of safety and stability, &amp; </a:t>
            </a:r>
            <a:r>
              <a:rPr lang="en" sz="1700">
                <a:solidFill>
                  <a:srgbClr val="000000"/>
                </a:solidFill>
              </a:rPr>
              <a:t>strong sense of community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Corporations wish to see proven success through data &amp; alignment of missions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			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2771550" y="608425"/>
            <a:ext cx="36009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&amp; 2 Recap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505550" y="1629475"/>
            <a:ext cx="8352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5000"/>
              <a:t>Phase 3</a:t>
            </a:r>
            <a:endParaRPr b="1" sz="5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5000"/>
              <a:t>Testimonial Creation</a:t>
            </a:r>
            <a:r>
              <a:rPr b="1" lang="en" sz="6000"/>
              <a:t> </a:t>
            </a:r>
            <a:endParaRPr b="1" sz="600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type="title"/>
          </p:nvPr>
        </p:nvSpPr>
        <p:spPr>
          <a:xfrm>
            <a:off x="2989950" y="608400"/>
            <a:ext cx="3164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Results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160200" y="1998175"/>
            <a:ext cx="88236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Phase 3 Objective:</a:t>
            </a:r>
            <a:r>
              <a:rPr lang="en" sz="1700">
                <a:solidFill>
                  <a:srgbClr val="000000"/>
                </a:solidFill>
              </a:rPr>
              <a:t> Utilize our findings from Phase 1 and 2 to create high quality video style testimonials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</a:rPr>
              <a:t>Phase 3 Process/Results: </a:t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Formulated questions based on the responses of our Phase 2 survey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Interviewed an RCSJ member and board member, received video from a city councilman 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Created a narrative-based testimonial to make an emotional appeal &amp; 2 authentic/credible testimonials to make a logical appeal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			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217800" y="1347925"/>
            <a:ext cx="8708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5000"/>
              <a:t>Phase 4</a:t>
            </a:r>
            <a:endParaRPr b="1" sz="5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5000"/>
              <a:t>Social Media Campaign </a:t>
            </a:r>
            <a:endParaRPr b="1" sz="500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60950" y="6814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Social Media Posts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08" y="1790175"/>
            <a:ext cx="3929242" cy="32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81175" cy="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475" y="1790175"/>
            <a:ext cx="3776501" cy="329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